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77" r:id="rId4"/>
    <p:sldId id="268" r:id="rId5"/>
    <p:sldId id="280" r:id="rId6"/>
    <p:sldId id="286" r:id="rId7"/>
    <p:sldId id="287" r:id="rId8"/>
    <p:sldId id="282" r:id="rId9"/>
    <p:sldId id="263" r:id="rId10"/>
    <p:sldId id="288" r:id="rId11"/>
    <p:sldId id="259" r:id="rId12"/>
    <p:sldId id="266" r:id="rId13"/>
    <p:sldId id="278" r:id="rId14"/>
    <p:sldId id="279" r:id="rId1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9208" autoAdjust="0"/>
  </p:normalViewPr>
  <p:slideViewPr>
    <p:cSldViewPr>
      <p:cViewPr>
        <p:scale>
          <a:sx n="77" d="100"/>
          <a:sy n="77" d="100"/>
        </p:scale>
        <p:origin x="-127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414" cy="465455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5455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r">
              <a:defRPr sz="1200"/>
            </a:lvl1pPr>
          </a:lstStyle>
          <a:p>
            <a:fld id="{4815CCAC-70F6-47A1-BB0C-5FE6C3AA4AE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30" tIns="47115" rIns="94230" bIns="471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4230" tIns="47115" rIns="94230" bIns="471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56414" cy="465455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42030"/>
            <a:ext cx="3056414" cy="465455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r">
              <a:defRPr sz="1200"/>
            </a:lvl1pPr>
          </a:lstStyle>
          <a:p>
            <a:fld id="{160BE18B-534F-4D93-AE5F-07D2877C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63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BE18B-534F-4D93-AE5F-07D2877CA6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85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BE18B-534F-4D93-AE5F-07D2877CA6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18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BE18B-534F-4D93-AE5F-07D2877CA6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88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7C0A-F6AC-44A9-A922-F1BA620D320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36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BE18B-534F-4D93-AE5F-07D2877CA6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13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BE18B-534F-4D93-AE5F-07D2877CA6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98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BE18B-534F-4D93-AE5F-07D2877CA6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93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7C0A-F6AC-44A9-A922-F1BA620D320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3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BE18B-534F-4D93-AE5F-07D2877CA6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38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BE18B-534F-4D93-AE5F-07D2877CA6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46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BE18B-534F-4D93-AE5F-07D2877CA6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57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BE18B-534F-4D93-AE5F-07D2877CA6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79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BE18B-534F-4D93-AE5F-07D2877CA6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03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BE18B-534F-4D93-AE5F-07D2877CA6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32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15CFAD-40C0-4312-BE5A-46060E899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15CFAD-40C0-4312-BE5A-46060E899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8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15CFAD-40C0-4312-BE5A-46060E899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4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315200" cy="6858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15CFAD-40C0-4312-BE5A-46060E899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93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15CFAD-40C0-4312-BE5A-46060E899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1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15CFAD-40C0-4312-BE5A-46060E899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41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15CFAD-40C0-4312-BE5A-46060E899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83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7315200" cy="609600"/>
          </a:xfrm>
        </p:spPr>
        <p:txBody>
          <a:bodyPr>
            <a:normAutofit/>
          </a:bodyPr>
          <a:lstStyle>
            <a:lvl1pPr algn="l">
              <a:defRPr sz="2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2" descr="http://msbusiness.com/files/2011/04/sba-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838200"/>
            <a:ext cx="9144000" cy="1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4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15CFAD-40C0-4312-BE5A-46060E899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0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15CFAD-40C0-4312-BE5A-46060E899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09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15CFAD-40C0-4312-BE5A-46060E899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2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15CFAD-40C0-4312-BE5A-46060E899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3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0"/>
            <a:ext cx="7315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15CFAD-40C0-4312-BE5A-46060E899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http://msbusiness.com/files/2011/04/sba-logo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762000"/>
            <a:ext cx="9144000" cy="1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99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a.gov/tools/lin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SBA’s Contracting Resources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Women-Owned </a:t>
            </a:r>
            <a:r>
              <a:rPr lang="en-US" dirty="0" smtClean="0"/>
              <a:t>Businesses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Erin Andrew</a:t>
            </a:r>
          </a:p>
          <a:p>
            <a:r>
              <a:rPr lang="en-US" dirty="0" smtClean="0"/>
              <a:t>Assistant Administrator</a:t>
            </a:r>
          </a:p>
          <a:p>
            <a:r>
              <a:rPr lang="en-US" dirty="0" smtClean="0"/>
              <a:t>SBA’s Office of Women’s Business Ownership</a:t>
            </a:r>
            <a:br>
              <a:rPr lang="en-US" dirty="0" smtClean="0"/>
            </a:br>
            <a:r>
              <a:rPr lang="en-US" dirty="0" smtClean="0"/>
              <a:t>May 26,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15CFAD-40C0-4312-BE5A-46060E899A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711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6106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SBA’s Office of Business Development and Government Contracting is responsible for getting federal contracting dollars into the hands of small and disadvantaged businesses.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en-US" sz="2000" dirty="0" smtClean="0"/>
              <a:t>By statute, 23% of all federal government prime contracting dollars must go to small businesses.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en-US" sz="2000" dirty="0" smtClean="0"/>
              <a:t>SBA also helps </a:t>
            </a:r>
            <a:r>
              <a:rPr lang="en-US" sz="2000" dirty="0"/>
              <a:t>ensure that prime contracting dollars go to disadvantaged small businesses:</a:t>
            </a:r>
          </a:p>
          <a:p>
            <a:pPr lvl="2"/>
            <a:r>
              <a:rPr lang="en-US" sz="2000" dirty="0"/>
              <a:t>Small disadvantaged businesses (SDBs): 5%</a:t>
            </a:r>
          </a:p>
          <a:p>
            <a:pPr lvl="2"/>
            <a:r>
              <a:rPr lang="en-US" sz="2000" dirty="0"/>
              <a:t>Women-owned small businesses: 5%</a:t>
            </a:r>
          </a:p>
          <a:p>
            <a:pPr lvl="2"/>
            <a:r>
              <a:rPr lang="en-US" sz="2000" dirty="0"/>
              <a:t>Service-disabled veterans: 3%</a:t>
            </a:r>
          </a:p>
          <a:p>
            <a:pPr lvl="2"/>
            <a:r>
              <a:rPr lang="en-US" sz="2000" dirty="0"/>
              <a:t>Historically-Underutilized Business Zones (</a:t>
            </a:r>
            <a:r>
              <a:rPr lang="en-US" sz="2000" dirty="0" err="1"/>
              <a:t>HUBZones</a:t>
            </a:r>
            <a:r>
              <a:rPr lang="en-US" sz="2000" dirty="0"/>
              <a:t>): 3%.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49878"/>
            <a:ext cx="73152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Contracting: </a:t>
            </a:r>
            <a:r>
              <a:rPr lang="en-US" dirty="0" smtClean="0"/>
              <a:t>SBA Works with the Federal Government to Ensure Small Businesses get Contracts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12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Contracting: </a:t>
            </a:r>
            <a:r>
              <a:rPr lang="en-US" dirty="0" smtClean="0"/>
              <a:t>Women Have Additional Opportunities Through the WOSB Contracting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600" b="1" u="sng" dirty="0" smtClean="0"/>
              <a:t>General Program Details</a:t>
            </a:r>
            <a:r>
              <a:rPr lang="en-US" sz="1600" b="1" dirty="0" smtClean="0"/>
              <a:t>: </a:t>
            </a:r>
          </a:p>
          <a:p>
            <a:pPr>
              <a:spcAft>
                <a:spcPts val="600"/>
              </a:spcAft>
            </a:pPr>
            <a:r>
              <a:rPr lang="en-US" sz="1400" dirty="0" smtClean="0"/>
              <a:t>The WOSB Program went into effect in 2011 and since then SBA has held a number of training and outreach events to assist small businesses and contracting officers with understanding the program and its requirements</a:t>
            </a:r>
            <a:r>
              <a:rPr lang="en-US" sz="14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1400" dirty="0" smtClean="0"/>
              <a:t>Incremental growth in </a:t>
            </a:r>
            <a:r>
              <a:rPr lang="en-US" sz="1400" dirty="0" smtClean="0"/>
              <a:t>WOSB spending through both program set-aside and non-set-aside contracts</a:t>
            </a:r>
            <a:endParaRPr lang="en-US" sz="1400" dirty="0" smtClean="0"/>
          </a:p>
          <a:p>
            <a:pPr marL="800100"/>
            <a:r>
              <a:rPr lang="en-US" sz="1400" dirty="0"/>
              <a:t>2011 – 3.98% ($16.8B)</a:t>
            </a:r>
          </a:p>
          <a:p>
            <a:pPr marL="800100"/>
            <a:r>
              <a:rPr lang="en-US" sz="1400" dirty="0" smtClean="0"/>
              <a:t>2012 </a:t>
            </a:r>
            <a:r>
              <a:rPr lang="en-US" sz="1400" dirty="0"/>
              <a:t>– 4.00% ($16.2B)</a:t>
            </a:r>
          </a:p>
          <a:p>
            <a:pPr marL="800100"/>
            <a:r>
              <a:rPr lang="en-US" sz="1400" dirty="0" smtClean="0"/>
              <a:t>2013 </a:t>
            </a:r>
            <a:r>
              <a:rPr lang="en-US" sz="1400" dirty="0"/>
              <a:t>– 4.32% ($15.4B)</a:t>
            </a:r>
          </a:p>
          <a:p>
            <a:pPr marL="0" indent="0">
              <a:spcAft>
                <a:spcPts val="600"/>
              </a:spcAft>
              <a:buNone/>
            </a:pPr>
            <a:endParaRPr lang="en-US" sz="1600" b="1" u="sng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600" b="1" u="sng" dirty="0" smtClean="0"/>
              <a:t>Eligibility </a:t>
            </a:r>
            <a:r>
              <a:rPr lang="en-US" sz="1600" b="1" u="sng" dirty="0"/>
              <a:t>Requirements for the Program:</a:t>
            </a:r>
            <a:endParaRPr lang="en-US" sz="1600" dirty="0"/>
          </a:p>
          <a:p>
            <a:pPr lvl="0">
              <a:spcAft>
                <a:spcPts val="600"/>
              </a:spcAft>
            </a:pPr>
            <a:r>
              <a:rPr lang="en-US" sz="1400" dirty="0" smtClean="0"/>
              <a:t>At </a:t>
            </a:r>
            <a:r>
              <a:rPr lang="en-US" sz="1400" dirty="0"/>
              <a:t>least 51% percent unconditionally and directly owned and controlled by one or more women who are United States citizens.</a:t>
            </a:r>
          </a:p>
          <a:p>
            <a:pPr lvl="0">
              <a:spcAft>
                <a:spcPts val="600"/>
              </a:spcAft>
            </a:pPr>
            <a:r>
              <a:rPr lang="en-US" sz="1400" dirty="0"/>
              <a:t>A woman must manage the day-to-day operations, make long-term decisions for the business, hold the highest officer position in the business and work at the business </a:t>
            </a:r>
            <a:r>
              <a:rPr lang="en-US" sz="1400" dirty="0" smtClean="0"/>
              <a:t>full-time.</a:t>
            </a:r>
            <a:endParaRPr lang="en-US" sz="1400" dirty="0"/>
          </a:p>
          <a:p>
            <a:pPr lvl="0">
              <a:spcAft>
                <a:spcPts val="600"/>
              </a:spcAft>
            </a:pPr>
            <a:r>
              <a:rPr lang="en-US" sz="1400" dirty="0"/>
              <a:t>There is no minimum amount of time that you must be in business to be </a:t>
            </a:r>
            <a:r>
              <a:rPr lang="en-US" sz="1400" dirty="0" smtClean="0"/>
              <a:t>eligible, but there are requirements for managerial experience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9572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1268" name="Picture 3" descr="11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9" b="19128"/>
          <a:stretch>
            <a:fillRect/>
          </a:stretch>
        </p:blipFill>
        <p:spPr bwMode="auto">
          <a:xfrm>
            <a:off x="160338" y="1828800"/>
            <a:ext cx="864552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409700"/>
            <a:ext cx="9715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324600"/>
            <a:ext cx="685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048000"/>
            <a:ext cx="5238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4800600"/>
            <a:ext cx="10191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105400"/>
            <a:ext cx="6794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Rectangle 36"/>
          <p:cNvSpPr>
            <a:spLocks noChangeArrowheads="1"/>
          </p:cNvSpPr>
          <p:nvPr/>
        </p:nvSpPr>
        <p:spPr bwMode="auto">
          <a:xfrm>
            <a:off x="2362200" y="1524000"/>
            <a:ext cx="2438400" cy="381000"/>
          </a:xfrm>
          <a:prstGeom prst="rect">
            <a:avLst/>
          </a:prstGeom>
          <a:solidFill>
            <a:srgbClr val="00206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 eaLnBrk="0" hangingPunct="0"/>
            <a:r>
              <a:rPr lang="en-US" sz="1000">
                <a:solidFill>
                  <a:srgbClr val="FFFFFF"/>
                </a:solidFill>
              </a:rPr>
              <a:t>SBA Footprint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53100" y="1445419"/>
            <a:ext cx="2133600" cy="1066800"/>
            <a:chOff x="7086600" y="990600"/>
            <a:chExt cx="2133600" cy="1066800"/>
          </a:xfrm>
        </p:grpSpPr>
        <p:sp>
          <p:nvSpPr>
            <p:cNvPr id="11276" name="Rectangle 35"/>
            <p:cNvSpPr>
              <a:spLocks noChangeArrowheads="1"/>
            </p:cNvSpPr>
            <p:nvPr/>
          </p:nvSpPr>
          <p:spPr bwMode="auto">
            <a:xfrm>
              <a:off x="7086600" y="1096963"/>
              <a:ext cx="1981200" cy="960437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600"/>
            </a:p>
          </p:txBody>
        </p:sp>
        <p:sp>
          <p:nvSpPr>
            <p:cNvPr id="11277" name="Rectangle 36"/>
            <p:cNvSpPr>
              <a:spLocks noChangeArrowheads="1"/>
            </p:cNvSpPr>
            <p:nvPr/>
          </p:nvSpPr>
          <p:spPr bwMode="auto">
            <a:xfrm>
              <a:off x="7086600" y="990600"/>
              <a:ext cx="1981200" cy="152400"/>
            </a:xfrm>
            <a:prstGeom prst="rect">
              <a:avLst/>
            </a:prstGeom>
            <a:solidFill>
              <a:srgbClr val="00206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hangingPunct="0"/>
              <a:r>
                <a:rPr lang="en-US" sz="600">
                  <a:solidFill>
                    <a:srgbClr val="FFFFFF"/>
                  </a:solidFill>
                </a:rPr>
                <a:t>Legend </a:t>
              </a:r>
            </a:p>
          </p:txBody>
        </p:sp>
        <p:grpSp>
          <p:nvGrpSpPr>
            <p:cNvPr id="11278" name="Group 35"/>
            <p:cNvGrpSpPr>
              <a:grpSpLocks/>
            </p:cNvGrpSpPr>
            <p:nvPr/>
          </p:nvGrpSpPr>
          <p:grpSpPr bwMode="auto">
            <a:xfrm>
              <a:off x="7200900" y="1219192"/>
              <a:ext cx="2019300" cy="92075"/>
              <a:chOff x="5905500" y="1815410"/>
              <a:chExt cx="2019300" cy="92334"/>
            </a:xfrm>
          </p:grpSpPr>
          <p:sp>
            <p:nvSpPr>
              <p:cNvPr id="16" name="Content Placeholder 2"/>
              <p:cNvSpPr txBox="1">
                <a:spLocks/>
              </p:cNvSpPr>
              <p:nvPr/>
            </p:nvSpPr>
            <p:spPr bwMode="auto">
              <a:xfrm>
                <a:off x="6096000" y="1815410"/>
                <a:ext cx="1828800" cy="92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marL="231775" indent="-231775">
                  <a:spcBef>
                    <a:spcPts val="0"/>
                  </a:spcBef>
                  <a:spcAft>
                    <a:spcPts val="300"/>
                  </a:spcAft>
                  <a:defRPr/>
                </a:pPr>
                <a:r>
                  <a:rPr lang="en-US" sz="600" dirty="0">
                    <a:latin typeface="+mj-lt"/>
                  </a:rPr>
                  <a:t>SBA District Offices (68)</a:t>
                </a:r>
              </a:p>
            </p:txBody>
          </p:sp>
          <p:sp>
            <p:nvSpPr>
              <p:cNvPr id="23" name="5-Point Star 22"/>
              <p:cNvSpPr/>
              <p:nvPr/>
            </p:nvSpPr>
            <p:spPr bwMode="auto">
              <a:xfrm>
                <a:off x="5905500" y="1823358"/>
                <a:ext cx="76200" cy="76414"/>
              </a:xfrm>
              <a:prstGeom prst="star5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2200">
                  <a:latin typeface="Arial" charset="0"/>
                  <a:ea typeface="ＭＳ Ｐゴシック" pitchFamily="48" charset="-128"/>
                </a:endParaRPr>
              </a:p>
            </p:txBody>
          </p:sp>
        </p:grpSp>
        <p:grpSp>
          <p:nvGrpSpPr>
            <p:cNvPr id="11279" name="Group 36"/>
            <p:cNvGrpSpPr>
              <a:grpSpLocks/>
            </p:cNvGrpSpPr>
            <p:nvPr/>
          </p:nvGrpSpPr>
          <p:grpSpPr bwMode="auto">
            <a:xfrm>
              <a:off x="7200900" y="1782763"/>
              <a:ext cx="2019300" cy="92075"/>
              <a:chOff x="7200900" y="2117467"/>
              <a:chExt cx="2019300" cy="92333"/>
            </a:xfrm>
          </p:grpSpPr>
          <p:sp>
            <p:nvSpPr>
              <p:cNvPr id="11295" name="Cross 21"/>
              <p:cNvSpPr>
                <a:spLocks noChangeArrowheads="1"/>
              </p:cNvSpPr>
              <p:nvPr/>
            </p:nvSpPr>
            <p:spPr bwMode="auto">
              <a:xfrm>
                <a:off x="7200900" y="2125533"/>
                <a:ext cx="76200" cy="76200"/>
              </a:xfrm>
              <a:prstGeom prst="plus">
                <a:avLst>
                  <a:gd name="adj" fmla="val 36875"/>
                </a:avLst>
              </a:pr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2200"/>
              </a:p>
            </p:txBody>
          </p:sp>
          <p:sp>
            <p:nvSpPr>
              <p:cNvPr id="24" name="Content Placeholder 2"/>
              <p:cNvSpPr txBox="1">
                <a:spLocks/>
              </p:cNvSpPr>
              <p:nvPr/>
            </p:nvSpPr>
            <p:spPr bwMode="auto">
              <a:xfrm>
                <a:off x="7391400" y="2117467"/>
                <a:ext cx="18288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marL="231775" indent="-231775">
                  <a:spcBef>
                    <a:spcPts val="0"/>
                  </a:spcBef>
                  <a:spcAft>
                    <a:spcPts val="300"/>
                  </a:spcAft>
                  <a:defRPr/>
                </a:pPr>
                <a:r>
                  <a:rPr lang="en-US" sz="600" dirty="0"/>
                  <a:t>U.S. Export Assistance Centers (19)</a:t>
                </a:r>
                <a:endParaRPr lang="en-US" sz="600" dirty="0">
                  <a:latin typeface="+mj-lt"/>
                </a:endParaRPr>
              </a:p>
            </p:txBody>
          </p:sp>
        </p:grpSp>
        <p:grpSp>
          <p:nvGrpSpPr>
            <p:cNvPr id="11280" name="Group 30"/>
            <p:cNvGrpSpPr>
              <a:grpSpLocks/>
            </p:cNvGrpSpPr>
            <p:nvPr/>
          </p:nvGrpSpPr>
          <p:grpSpPr bwMode="auto">
            <a:xfrm>
              <a:off x="7200900" y="1333500"/>
              <a:ext cx="2019300" cy="92075"/>
              <a:chOff x="5905500" y="1443767"/>
              <a:chExt cx="2019300" cy="92333"/>
            </a:xfrm>
          </p:grpSpPr>
          <p:sp>
            <p:nvSpPr>
              <p:cNvPr id="11293" name="Oval 16"/>
              <p:cNvSpPr>
                <a:spLocks noChangeArrowheads="1"/>
              </p:cNvSpPr>
              <p:nvPr/>
            </p:nvSpPr>
            <p:spPr bwMode="auto">
              <a:xfrm>
                <a:off x="5905500" y="1451833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2200"/>
              </a:p>
            </p:txBody>
          </p:sp>
          <p:sp>
            <p:nvSpPr>
              <p:cNvPr id="11294" name="Content Placeholder 2"/>
              <p:cNvSpPr txBox="1">
                <a:spLocks/>
              </p:cNvSpPr>
              <p:nvPr/>
            </p:nvSpPr>
            <p:spPr bwMode="auto">
              <a:xfrm>
                <a:off x="6096000" y="1443767"/>
                <a:ext cx="1828800" cy="92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31775" indent="-231775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9pPr>
              </a:lstStyle>
              <a:p>
                <a:pPr eaLnBrk="1" hangingPunct="1">
                  <a:spcAft>
                    <a:spcPts val="300"/>
                  </a:spcAft>
                </a:pPr>
                <a:r>
                  <a:rPr lang="en-US" sz="600"/>
                  <a:t>Small Business Development Centers (938)</a:t>
                </a:r>
              </a:p>
            </p:txBody>
          </p:sp>
        </p:grpSp>
        <p:grpSp>
          <p:nvGrpSpPr>
            <p:cNvPr id="11281" name="Group 31"/>
            <p:cNvGrpSpPr>
              <a:grpSpLocks/>
            </p:cNvGrpSpPr>
            <p:nvPr/>
          </p:nvGrpSpPr>
          <p:grpSpPr bwMode="auto">
            <a:xfrm>
              <a:off x="7200900" y="1447800"/>
              <a:ext cx="2019300" cy="92075"/>
              <a:chOff x="5905500" y="1828800"/>
              <a:chExt cx="2019300" cy="92333"/>
            </a:xfrm>
          </p:grpSpPr>
          <p:sp>
            <p:nvSpPr>
              <p:cNvPr id="11291" name="Oval 17"/>
              <p:cNvSpPr>
                <a:spLocks noChangeArrowheads="1"/>
              </p:cNvSpPr>
              <p:nvPr/>
            </p:nvSpPr>
            <p:spPr bwMode="auto">
              <a:xfrm>
                <a:off x="5905500" y="1836866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2200"/>
              </a:p>
            </p:txBody>
          </p:sp>
          <p:sp>
            <p:nvSpPr>
              <p:cNvPr id="27" name="Content Placeholder 2"/>
              <p:cNvSpPr txBox="1">
                <a:spLocks/>
              </p:cNvSpPr>
              <p:nvPr/>
            </p:nvSpPr>
            <p:spPr bwMode="auto">
              <a:xfrm>
                <a:off x="6096000" y="1828800"/>
                <a:ext cx="1828800" cy="92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marL="231775" indent="-231775">
                  <a:spcBef>
                    <a:spcPts val="0"/>
                  </a:spcBef>
                  <a:spcAft>
                    <a:spcPts val="300"/>
                  </a:spcAft>
                  <a:defRPr/>
                </a:pPr>
                <a:r>
                  <a:rPr lang="en-US" sz="600" dirty="0"/>
                  <a:t>SCORE Centers (356)</a:t>
                </a:r>
                <a:endParaRPr lang="en-US" sz="600" dirty="0">
                  <a:latin typeface="+mj-lt"/>
                </a:endParaRPr>
              </a:p>
            </p:txBody>
          </p:sp>
        </p:grpSp>
        <p:grpSp>
          <p:nvGrpSpPr>
            <p:cNvPr id="11282" name="Group 33"/>
            <p:cNvGrpSpPr>
              <a:grpSpLocks/>
            </p:cNvGrpSpPr>
            <p:nvPr/>
          </p:nvGrpSpPr>
          <p:grpSpPr bwMode="auto">
            <a:xfrm>
              <a:off x="7200900" y="1676400"/>
              <a:ext cx="2019300" cy="92075"/>
              <a:chOff x="5905500" y="1793431"/>
              <a:chExt cx="2019300" cy="92333"/>
            </a:xfrm>
          </p:grpSpPr>
          <p:sp>
            <p:nvSpPr>
              <p:cNvPr id="11289" name="Isosceles Triangle 19"/>
              <p:cNvSpPr>
                <a:spLocks noChangeArrowheads="1"/>
              </p:cNvSpPr>
              <p:nvPr/>
            </p:nvSpPr>
            <p:spPr bwMode="auto">
              <a:xfrm>
                <a:off x="5905500" y="1801497"/>
                <a:ext cx="76200" cy="76200"/>
              </a:xfrm>
              <a:prstGeom prst="triangle">
                <a:avLst>
                  <a:gd name="adj" fmla="val 50000"/>
                </a:avLst>
              </a:prstGeom>
              <a:solidFill>
                <a:srgbClr val="F382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2200"/>
              </a:p>
            </p:txBody>
          </p:sp>
          <p:sp>
            <p:nvSpPr>
              <p:cNvPr id="11290" name="Content Placeholder 2"/>
              <p:cNvSpPr txBox="1">
                <a:spLocks/>
              </p:cNvSpPr>
              <p:nvPr/>
            </p:nvSpPr>
            <p:spPr bwMode="auto">
              <a:xfrm>
                <a:off x="6096000" y="1793431"/>
                <a:ext cx="1828800" cy="92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31775" indent="-231775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9pPr>
              </a:lstStyle>
              <a:p>
                <a:pPr eaLnBrk="1" hangingPunct="1">
                  <a:spcAft>
                    <a:spcPts val="300"/>
                  </a:spcAft>
                </a:pPr>
                <a:r>
                  <a:rPr lang="en-US" sz="600"/>
                  <a:t>Women’s Business Centers (110)</a:t>
                </a:r>
              </a:p>
            </p:txBody>
          </p:sp>
        </p:grpSp>
        <p:grpSp>
          <p:nvGrpSpPr>
            <p:cNvPr id="11283" name="Group 32"/>
            <p:cNvGrpSpPr>
              <a:grpSpLocks/>
            </p:cNvGrpSpPr>
            <p:nvPr/>
          </p:nvGrpSpPr>
          <p:grpSpPr bwMode="auto">
            <a:xfrm>
              <a:off x="7200900" y="1889125"/>
              <a:ext cx="2019300" cy="92075"/>
              <a:chOff x="5905500" y="2060131"/>
              <a:chExt cx="2019300" cy="92333"/>
            </a:xfrm>
          </p:grpSpPr>
          <p:sp>
            <p:nvSpPr>
              <p:cNvPr id="11287" name="Rectangle 18"/>
              <p:cNvSpPr>
                <a:spLocks noChangeArrowheads="1"/>
              </p:cNvSpPr>
              <p:nvPr/>
            </p:nvSpPr>
            <p:spPr bwMode="auto">
              <a:xfrm>
                <a:off x="5905500" y="2068197"/>
                <a:ext cx="76200" cy="76200"/>
              </a:xfrm>
              <a:prstGeom prst="rect">
                <a:avLst/>
              </a:prstGeom>
              <a:solidFill>
                <a:srgbClr val="60A4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2200"/>
              </a:p>
            </p:txBody>
          </p:sp>
          <p:sp>
            <p:nvSpPr>
              <p:cNvPr id="11288" name="Content Placeholder 2"/>
              <p:cNvSpPr txBox="1">
                <a:spLocks/>
              </p:cNvSpPr>
              <p:nvPr/>
            </p:nvSpPr>
            <p:spPr bwMode="auto">
              <a:xfrm>
                <a:off x="6096000" y="2060131"/>
                <a:ext cx="1828800" cy="92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31775" indent="-231775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9pPr>
              </a:lstStyle>
              <a:p>
                <a:pPr eaLnBrk="1" hangingPunct="1">
                  <a:spcAft>
                    <a:spcPts val="300"/>
                  </a:spcAft>
                </a:pPr>
                <a:r>
                  <a:rPr lang="en-US" sz="600"/>
                  <a:t>Veterans Business Outreach Centers (16)</a:t>
                </a:r>
              </a:p>
            </p:txBody>
          </p:sp>
        </p:grpSp>
        <p:grpSp>
          <p:nvGrpSpPr>
            <p:cNvPr id="11284" name="Group 34"/>
            <p:cNvGrpSpPr>
              <a:grpSpLocks/>
            </p:cNvGrpSpPr>
            <p:nvPr/>
          </p:nvGrpSpPr>
          <p:grpSpPr bwMode="auto">
            <a:xfrm>
              <a:off x="7162800" y="1458911"/>
              <a:ext cx="2057400" cy="369887"/>
              <a:chOff x="5867400" y="2139432"/>
              <a:chExt cx="2057400" cy="369332"/>
            </a:xfrm>
          </p:grpSpPr>
          <p:sp>
            <p:nvSpPr>
              <p:cNvPr id="11285" name="TextBox 20"/>
              <p:cNvSpPr txBox="1">
                <a:spLocks noChangeArrowheads="1"/>
              </p:cNvSpPr>
              <p:nvPr/>
            </p:nvSpPr>
            <p:spPr bwMode="auto">
              <a:xfrm>
                <a:off x="5867400" y="2139432"/>
                <a:ext cx="1524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  <a:ea typeface="ＭＳ Ｐゴシック"/>
                    <a:cs typeface="ＭＳ Ｐゴシック"/>
                  </a:defRPr>
                </a:lvl9pPr>
              </a:lstStyle>
              <a:p>
                <a:pPr algn="ctr" eaLnBrk="1" hangingPunct="1"/>
                <a:r>
                  <a:rPr lang="en-US">
                    <a:solidFill>
                      <a:srgbClr val="663300"/>
                    </a:solidFill>
                  </a:rPr>
                  <a:t>*</a:t>
                </a:r>
              </a:p>
            </p:txBody>
          </p:sp>
          <p:sp>
            <p:nvSpPr>
              <p:cNvPr id="30" name="Content Placeholder 2"/>
              <p:cNvSpPr txBox="1">
                <a:spLocks/>
              </p:cNvSpPr>
              <p:nvPr/>
            </p:nvSpPr>
            <p:spPr bwMode="auto">
              <a:xfrm>
                <a:off x="6096000" y="2212349"/>
                <a:ext cx="1828800" cy="2520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marL="231775" indent="-231775">
                  <a:spcBef>
                    <a:spcPts val="0"/>
                  </a:spcBef>
                  <a:spcAft>
                    <a:spcPts val="100"/>
                  </a:spcAft>
                  <a:defRPr/>
                </a:pPr>
                <a:endParaRPr lang="en-US" sz="100" dirty="0"/>
              </a:p>
              <a:p>
                <a:pPr marL="231775" indent="-231775">
                  <a:spcBef>
                    <a:spcPts val="0"/>
                  </a:spcBef>
                  <a:spcAft>
                    <a:spcPts val="300"/>
                  </a:spcAft>
                  <a:defRPr/>
                </a:pPr>
                <a:r>
                  <a:rPr lang="en-US" sz="600" dirty="0" err="1"/>
                  <a:t>Microlenders</a:t>
                </a:r>
                <a:r>
                  <a:rPr lang="en-US" sz="600" dirty="0"/>
                  <a:t> (199)</a:t>
                </a:r>
              </a:p>
              <a:p>
                <a:pPr marL="231775" indent="-231775">
                  <a:spcBef>
                    <a:spcPts val="0"/>
                  </a:spcBef>
                  <a:spcAft>
                    <a:spcPts val="300"/>
                  </a:spcAft>
                  <a:defRPr/>
                </a:pPr>
                <a:endParaRPr lang="en-US" sz="600" dirty="0">
                  <a:latin typeface="+mj-lt"/>
                </a:endParaRPr>
              </a:p>
            </p:txBody>
          </p:sp>
        </p:grpSp>
      </p:grpSp>
      <p:sp>
        <p:nvSpPr>
          <p:cNvPr id="37" name="Title 1"/>
          <p:cNvSpPr txBox="1">
            <a:spLocks/>
          </p:cNvSpPr>
          <p:nvPr/>
        </p:nvSpPr>
        <p:spPr>
          <a:xfrm>
            <a:off x="1595437" y="76200"/>
            <a:ext cx="7050087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100" b="1" dirty="0" smtClean="0"/>
              <a:t>Counseling: </a:t>
            </a:r>
            <a:r>
              <a:rPr lang="en-US" sz="2100" dirty="0" smtClean="0"/>
              <a:t>SBA Provides Counseling through the WBCs, SBDCs and SCORE Networks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9014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10"/>
          <p:cNvSpPr>
            <a:spLocks noChangeArrowheads="1"/>
          </p:cNvSpPr>
          <p:nvPr/>
        </p:nvSpPr>
        <p:spPr bwMode="auto">
          <a:xfrm>
            <a:off x="513249" y="2232859"/>
            <a:ext cx="1857375" cy="1157288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>
            <a:noFill/>
          </a:ln>
          <a:extLst/>
        </p:spPr>
        <p:txBody>
          <a:bodyPr anchor="ctr"/>
          <a:lstStyle/>
          <a:p>
            <a:pPr algn="ctr" eaLnBrk="0" hangingPunct="0"/>
            <a:r>
              <a:rPr lang="en-US" sz="2000" b="1" dirty="0" smtClean="0">
                <a:solidFill>
                  <a:srgbClr val="FFFFFF"/>
                </a:solidFill>
                <a:latin typeface="Gill Sans MT" pitchFamily="34" charset="0"/>
              </a:rPr>
              <a:t>SBIR/STTR Programs </a:t>
            </a:r>
            <a:endParaRPr lang="en-US" sz="2000" b="1" dirty="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7" name="Rounded Rectangle 10"/>
          <p:cNvSpPr>
            <a:spLocks noChangeArrowheads="1"/>
          </p:cNvSpPr>
          <p:nvPr/>
        </p:nvSpPr>
        <p:spPr bwMode="auto">
          <a:xfrm>
            <a:off x="513250" y="3871912"/>
            <a:ext cx="1857375" cy="1157288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>
            <a:noFill/>
          </a:ln>
          <a:extLst/>
        </p:spPr>
        <p:txBody>
          <a:bodyPr anchor="ctr"/>
          <a:lstStyle/>
          <a:p>
            <a:pPr algn="ctr" eaLnBrk="0" hangingPunct="0"/>
            <a:r>
              <a:rPr lang="en-US" sz="2000" b="1" dirty="0" smtClean="0">
                <a:solidFill>
                  <a:srgbClr val="FFFFFF"/>
                </a:solidFill>
                <a:latin typeface="Gill Sans MT" pitchFamily="34" charset="0"/>
              </a:rPr>
              <a:t>Cluster Initiative</a:t>
            </a:r>
            <a:endParaRPr lang="en-US" sz="2000" b="1" dirty="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657675" y="2232859"/>
            <a:ext cx="6270625" cy="115728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marL="342900" indent="-342900" eaLnBrk="0" hangingPunct="0">
              <a:buFontTx/>
              <a:buChar char="-"/>
              <a:defRPr/>
            </a:pPr>
            <a:r>
              <a:rPr lang="en-US" sz="2000" dirty="0" smtClean="0">
                <a:latin typeface="Gill Sans MT" pitchFamily="34" charset="0"/>
                <a:ea typeface="ＭＳ Ｐゴシック" pitchFamily="48" charset="-128"/>
              </a:rPr>
              <a:t>3-Phase program providing funding to small businesses for R&amp;D leading to commercialization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657674" y="3871912"/>
            <a:ext cx="6270625" cy="115728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marL="342900" indent="-342900" eaLnBrk="0" hangingPunct="0">
              <a:buFontTx/>
              <a:buChar char="-"/>
              <a:defRPr/>
            </a:pPr>
            <a:endParaRPr lang="en-US" sz="2000" dirty="0" smtClean="0">
              <a:latin typeface="Gill Sans MT" pitchFamily="34" charset="0"/>
              <a:ea typeface="ＭＳ Ｐゴシック" pitchFamily="48" charset="-128"/>
            </a:endParaRPr>
          </a:p>
          <a:p>
            <a:pPr marL="342900" indent="-342900" eaLnBrk="0" hangingPunct="0">
              <a:buFontTx/>
              <a:buChar char="-"/>
              <a:defRPr/>
            </a:pPr>
            <a:r>
              <a:rPr lang="en-US" sz="2000" dirty="0" smtClean="0">
                <a:latin typeface="Gill Sans MT" pitchFamily="34" charset="0"/>
                <a:ea typeface="ＭＳ Ｐゴシック" pitchFamily="48" charset="-128"/>
              </a:rPr>
              <a:t>Linking research institutions, large organizations and small business to foster innovation and spur commercialization </a:t>
            </a:r>
          </a:p>
          <a:p>
            <a:pPr marL="342900" indent="-342900" eaLnBrk="0" hangingPunct="0">
              <a:buFontTx/>
              <a:buChar char="-"/>
              <a:defRPr/>
            </a:pPr>
            <a:endParaRPr lang="en-US" sz="2000" dirty="0">
              <a:latin typeface="Gill Sans MT" pitchFamily="34" charset="0"/>
              <a:ea typeface="ＭＳ Ｐゴシック" pitchFamily="48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295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SBA programs support small businesses seeking to research, develop and commercialize new technologies.</a:t>
            </a:r>
            <a:endParaRPr lang="en-US" sz="2400" dirty="0">
              <a:latin typeface="Gill Sans MT" pitchFamily="34" charset="0"/>
            </a:endParaRP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533400" y="5548312"/>
            <a:ext cx="1857375" cy="1157288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>
            <a:noFill/>
          </a:ln>
          <a:extLst/>
        </p:spPr>
        <p:txBody>
          <a:bodyPr anchor="ctr"/>
          <a:lstStyle/>
          <a:p>
            <a:pPr algn="ctr" eaLnBrk="0" hangingPunct="0"/>
            <a:r>
              <a:rPr lang="en-US" sz="2000" b="1" dirty="0" smtClean="0">
                <a:solidFill>
                  <a:srgbClr val="FFFFFF"/>
                </a:solidFill>
                <a:latin typeface="Gill Sans MT" pitchFamily="34" charset="0"/>
              </a:rPr>
              <a:t>Accelerators</a:t>
            </a:r>
            <a:endParaRPr lang="en-US" sz="2000" b="1" dirty="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677824" y="5548312"/>
            <a:ext cx="6270625" cy="115728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marL="342900" indent="-342900" eaLnBrk="0" hangingPunct="0">
              <a:buFontTx/>
              <a:buChar char="-"/>
              <a:defRPr/>
            </a:pPr>
            <a:endParaRPr lang="en-US" sz="2000" dirty="0" smtClean="0">
              <a:latin typeface="Gill Sans MT" pitchFamily="34" charset="0"/>
              <a:ea typeface="ＭＳ Ｐゴシック" pitchFamily="48" charset="-128"/>
            </a:endParaRPr>
          </a:p>
          <a:p>
            <a:pPr marL="342900" indent="-342900" eaLnBrk="0" hangingPunct="0">
              <a:buFontTx/>
              <a:buChar char="-"/>
              <a:defRPr/>
            </a:pPr>
            <a:r>
              <a:rPr lang="en-US" sz="2000" dirty="0" smtClean="0">
                <a:latin typeface="Gill Sans MT" pitchFamily="34" charset="0"/>
                <a:ea typeface="ＭＳ Ｐゴシック" pitchFamily="48" charset="-128"/>
              </a:rPr>
              <a:t>SBA has invested in over 50 accelerators nationwide</a:t>
            </a:r>
          </a:p>
          <a:p>
            <a:pPr marL="342900" indent="-342900" eaLnBrk="0" hangingPunct="0">
              <a:buFontTx/>
              <a:buChar char="-"/>
              <a:defRPr/>
            </a:pPr>
            <a:endParaRPr lang="en-US" sz="2000" dirty="0">
              <a:latin typeface="Gill Sans MT" pitchFamily="34" charset="0"/>
              <a:ea typeface="ＭＳ Ｐゴシック" pitchFamily="48" charset="-128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3152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Innovation: </a:t>
            </a:r>
            <a:r>
              <a:rPr lang="en-US" dirty="0" smtClean="0"/>
              <a:t>SBA also provides opportunities for high growth companies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46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9878"/>
            <a:ext cx="73152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228600" y="17526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000" dirty="0" smtClean="0"/>
              <a:t>SBA.gov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SBA.gov/loans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sz="2000" dirty="0" smtClean="0"/>
              <a:t>SBA.gov/</a:t>
            </a:r>
            <a:r>
              <a:rPr lang="en-US" sz="2000" dirty="0" err="1" smtClean="0"/>
              <a:t>wosb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2632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315200" cy="685800"/>
          </a:xfrm>
        </p:spPr>
        <p:txBody>
          <a:bodyPr/>
          <a:lstStyle/>
          <a:p>
            <a:r>
              <a:rPr lang="en-US" dirty="0" smtClean="0"/>
              <a:t>Women-Owned Firms Continue to Grow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/>
              <a:t>Women-owned business generate over $1.3 trillion ($2.7 trillion*) in revenues and employ nearly 7.8 million (16 million*) people </a:t>
            </a:r>
            <a:endParaRPr lang="en-US" sz="1800" dirty="0" smtClean="0"/>
          </a:p>
          <a:p>
            <a:pPr marL="0" lvl="0" indent="0">
              <a:buNone/>
            </a:pPr>
            <a:endParaRPr lang="en-US" sz="1800" dirty="0"/>
          </a:p>
          <a:p>
            <a:pPr lvl="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Between 1997 and 2013, the number of women-owned firms grew by 59% </a:t>
            </a:r>
          </a:p>
          <a:p>
            <a:pPr lvl="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Despite these findings, women-owned businesses employ just 6% of the nation’s workforce and contribute less than 4% of business revenues</a:t>
            </a:r>
          </a:p>
          <a:p>
            <a:pPr lvl="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Women entrepreneurs are found in higher concentrations among retail sales and services industries and are more likely to be organized as proprietorships</a:t>
            </a:r>
          </a:p>
          <a:p>
            <a:pPr lvl="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30% of enterprises in the U.S. are women-owned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19"/>
          <p:cNvSpPr>
            <a:spLocks noChangeArrowheads="1"/>
          </p:cNvSpPr>
          <p:nvPr/>
        </p:nvSpPr>
        <p:spPr bwMode="auto">
          <a:xfrm>
            <a:off x="358775" y="4191000"/>
            <a:ext cx="2689225" cy="2297113"/>
          </a:xfrm>
          <a:prstGeom prst="roundRect">
            <a:avLst>
              <a:gd name="adj" fmla="val 16667"/>
            </a:avLst>
          </a:prstGeom>
          <a:solidFill>
            <a:srgbClr val="C9E0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 anchor="ctr"/>
          <a:lstStyle>
            <a:lvl1pPr marL="1714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600" dirty="0"/>
              <a:t>Fostering participation of women entrepreneurs in the economy by overseeing a $14M grant program of 107 Women’s Business Centers (WBCs) throughout the U.S. and territories</a:t>
            </a:r>
          </a:p>
        </p:txBody>
      </p:sp>
      <p:sp>
        <p:nvSpPr>
          <p:cNvPr id="7" name="Rounded Rectangle 8"/>
          <p:cNvSpPr>
            <a:spLocks noChangeArrowheads="1"/>
          </p:cNvSpPr>
          <p:nvPr/>
        </p:nvSpPr>
        <p:spPr bwMode="auto">
          <a:xfrm>
            <a:off x="304800" y="1143000"/>
            <a:ext cx="8305800" cy="9906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>
            <a:noFill/>
          </a:ln>
          <a:extLst/>
        </p:spPr>
        <p:txBody>
          <a:bodyPr lIns="45720" tIns="0" rIns="4572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600" b="1" u="sng" dirty="0">
                <a:solidFill>
                  <a:schemeClr val="bg1"/>
                </a:solidFill>
              </a:rPr>
              <a:t>Mission</a:t>
            </a:r>
            <a:r>
              <a:rPr lang="en-US" altLang="en-US" sz="1600" b="1" dirty="0">
                <a:solidFill>
                  <a:schemeClr val="bg1"/>
                </a:solidFill>
              </a:rPr>
              <a:t>: </a:t>
            </a:r>
            <a:r>
              <a:rPr lang="en-US" altLang="en-US" sz="1600" dirty="0">
                <a:solidFill>
                  <a:schemeClr val="bg1"/>
                </a:solidFill>
              </a:rPr>
              <a:t>To help women entrepreneurs start, grow and compete in global markets by providing quality support with access to capital, access to markets, job creation and growth and counseling and training by: </a:t>
            </a:r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168275" y="3570287"/>
            <a:ext cx="273050" cy="228600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Rounded Rectangle 13"/>
          <p:cNvSpPr>
            <a:spLocks noChangeArrowheads="1"/>
          </p:cNvSpPr>
          <p:nvPr/>
        </p:nvSpPr>
        <p:spPr bwMode="auto">
          <a:xfrm>
            <a:off x="3282950" y="4213225"/>
            <a:ext cx="2660650" cy="2276475"/>
          </a:xfrm>
          <a:prstGeom prst="roundRect">
            <a:avLst>
              <a:gd name="adj" fmla="val 16667"/>
            </a:avLst>
          </a:prstGeom>
          <a:solidFill>
            <a:srgbClr val="C9E0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 anchor="ctr"/>
          <a:lstStyle>
            <a:lvl1pPr marL="1714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600"/>
              <a:t>Creating public-private partnerships to support women entrepreneurs  and conducting outreach and education to existing and nascent women-owned/led businesses</a:t>
            </a:r>
          </a:p>
        </p:txBody>
      </p:sp>
      <p:sp>
        <p:nvSpPr>
          <p:cNvPr id="11" name="Rounded Rectangle 14"/>
          <p:cNvSpPr>
            <a:spLocks noChangeArrowheads="1"/>
          </p:cNvSpPr>
          <p:nvPr/>
        </p:nvSpPr>
        <p:spPr bwMode="auto">
          <a:xfrm>
            <a:off x="6175375" y="4208463"/>
            <a:ext cx="2587625" cy="2278062"/>
          </a:xfrm>
          <a:prstGeom prst="roundRect">
            <a:avLst>
              <a:gd name="adj" fmla="val 16667"/>
            </a:avLst>
          </a:prstGeom>
          <a:solidFill>
            <a:srgbClr val="C9E0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 anchor="ctr"/>
          <a:lstStyle>
            <a:lvl1pPr marL="1714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600"/>
              <a:t>Working with SBA programs to ensure women are well represented and being served and identify gaps where women could increase participation</a:t>
            </a:r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3209925" y="3576637"/>
            <a:ext cx="273050" cy="228600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" name="Oval 18"/>
          <p:cNvSpPr>
            <a:spLocks noChangeArrowheads="1"/>
          </p:cNvSpPr>
          <p:nvPr/>
        </p:nvSpPr>
        <p:spPr bwMode="auto">
          <a:xfrm>
            <a:off x="6062663" y="3592512"/>
            <a:ext cx="274637" cy="228600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4" name="TextBox 31"/>
          <p:cNvSpPr txBox="1">
            <a:spLocks noChangeArrowheads="1"/>
          </p:cNvSpPr>
          <p:nvPr/>
        </p:nvSpPr>
        <p:spPr bwMode="auto">
          <a:xfrm>
            <a:off x="3232150" y="2251075"/>
            <a:ext cx="276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1600" b="1" i="1" dirty="0"/>
              <a:t>BOLD</a:t>
            </a:r>
          </a:p>
        </p:txBody>
      </p:sp>
      <p:sp>
        <p:nvSpPr>
          <p:cNvPr id="15" name="TextBox 32"/>
          <p:cNvSpPr txBox="1">
            <a:spLocks noChangeArrowheads="1"/>
          </p:cNvSpPr>
          <p:nvPr/>
        </p:nvSpPr>
        <p:spPr bwMode="auto">
          <a:xfrm>
            <a:off x="6088063" y="2252662"/>
            <a:ext cx="27606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1600" b="1" i="1"/>
              <a:t>ACCESSIBLE</a:t>
            </a:r>
          </a:p>
        </p:txBody>
      </p:sp>
      <p:sp>
        <p:nvSpPr>
          <p:cNvPr id="16" name="Down Arrow 33"/>
          <p:cNvSpPr>
            <a:spLocks noChangeArrowheads="1"/>
          </p:cNvSpPr>
          <p:nvPr/>
        </p:nvSpPr>
        <p:spPr bwMode="auto">
          <a:xfrm>
            <a:off x="358775" y="2590800"/>
            <a:ext cx="2227263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/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7" name="Down Arrow 34"/>
          <p:cNvSpPr>
            <a:spLocks noChangeArrowheads="1"/>
          </p:cNvSpPr>
          <p:nvPr/>
        </p:nvSpPr>
        <p:spPr bwMode="auto">
          <a:xfrm>
            <a:off x="3482975" y="2633663"/>
            <a:ext cx="2228850" cy="5667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/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8" name="Down Arrow 35"/>
          <p:cNvSpPr>
            <a:spLocks noChangeArrowheads="1"/>
          </p:cNvSpPr>
          <p:nvPr/>
        </p:nvSpPr>
        <p:spPr bwMode="auto">
          <a:xfrm>
            <a:off x="6354763" y="2636838"/>
            <a:ext cx="2228850" cy="56356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/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300038" y="3505200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1400" i="1"/>
              <a:t>Program Management and Oversight</a:t>
            </a:r>
          </a:p>
        </p:txBody>
      </p:sp>
      <p:sp>
        <p:nvSpPr>
          <p:cNvPr id="20" name="TextBox 21"/>
          <p:cNvSpPr txBox="1">
            <a:spLocks noChangeArrowheads="1"/>
          </p:cNvSpPr>
          <p:nvPr/>
        </p:nvSpPr>
        <p:spPr bwMode="auto">
          <a:xfrm>
            <a:off x="3359150" y="3541712"/>
            <a:ext cx="2584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1400" i="1"/>
              <a:t>Partnerships, Collaboration and Outreach</a:t>
            </a:r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6330950" y="3522662"/>
            <a:ext cx="25844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1400" i="1"/>
              <a:t>Leveraging and Expanding on Existing Programs</a:t>
            </a:r>
          </a:p>
        </p:txBody>
      </p:sp>
      <p:sp>
        <p:nvSpPr>
          <p:cNvPr id="22" name="TextBox 29"/>
          <p:cNvSpPr txBox="1">
            <a:spLocks noChangeArrowheads="1"/>
          </p:cNvSpPr>
          <p:nvPr/>
        </p:nvSpPr>
        <p:spPr bwMode="auto">
          <a:xfrm>
            <a:off x="90488" y="2174875"/>
            <a:ext cx="276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1600" b="1" i="1" dirty="0"/>
              <a:t>SMART 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143000" y="4156"/>
            <a:ext cx="7315200" cy="685800"/>
          </a:xfrm>
        </p:spPr>
        <p:txBody>
          <a:bodyPr/>
          <a:lstStyle/>
          <a:p>
            <a:r>
              <a:rPr lang="en-US" dirty="0" smtClean="0"/>
              <a:t>SBA’s Office of Women’s Business Ownership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156"/>
            <a:ext cx="6629400" cy="685800"/>
          </a:xfrm>
        </p:spPr>
        <p:txBody>
          <a:bodyPr/>
          <a:lstStyle/>
          <a:p>
            <a:r>
              <a:rPr lang="en-US" dirty="0"/>
              <a:t>Ensuring </a:t>
            </a:r>
            <a:r>
              <a:rPr lang="en-US" dirty="0" smtClean="0"/>
              <a:t>Small Firms </a:t>
            </a:r>
            <a:r>
              <a:rPr lang="en-US" dirty="0"/>
              <a:t>G</a:t>
            </a:r>
            <a:r>
              <a:rPr lang="en-US" dirty="0" smtClean="0"/>
              <a:t>et Government Contracts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2401108" y="1219200"/>
            <a:ext cx="6270625" cy="144184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marL="342900" indent="-342900" eaLnBrk="0" hangingPunct="0">
              <a:buFontTx/>
              <a:buChar char="-"/>
              <a:defRPr/>
            </a:pPr>
            <a:r>
              <a:rPr lang="en-US" sz="1600" dirty="0" smtClean="0">
                <a:latin typeface="Arial" panose="020B0604020202020204" pitchFamily="34" charset="0"/>
                <a:ea typeface="ＭＳ Ｐゴシック" pitchFamily="48" charset="-128"/>
                <a:cs typeface="Arial" panose="020B0604020202020204" pitchFamily="34" charset="0"/>
              </a:rPr>
              <a:t>$90B portfolio of loan guarantees through 5,000 lenders</a:t>
            </a:r>
          </a:p>
          <a:p>
            <a:pPr marL="342900" indent="-342900" eaLnBrk="0" hangingPunct="0">
              <a:buFontTx/>
              <a:buChar char="-"/>
              <a:defRPr/>
            </a:pPr>
            <a:r>
              <a:rPr lang="en-US" sz="1600" dirty="0" smtClean="0">
                <a:latin typeface="Arial" panose="020B0604020202020204" pitchFamily="34" charset="0"/>
                <a:ea typeface="ＭＳ Ｐゴシック" pitchFamily="48" charset="-128"/>
                <a:cs typeface="Arial" panose="020B0604020202020204" pitchFamily="34" charset="0"/>
              </a:rPr>
              <a:t>$2.6B in growth capital via Small Business Investment Companies (SBIC)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375391" y="2901558"/>
            <a:ext cx="6270625" cy="159424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marL="342900" indent="-342900" eaLnBrk="0" hangingPunct="0">
              <a:buFontTx/>
              <a:buChar char="-"/>
              <a:defRPr/>
            </a:pPr>
            <a:r>
              <a:rPr lang="en-US" sz="1600" dirty="0" smtClean="0">
                <a:latin typeface="Arial" panose="020B0604020202020204" pitchFamily="34" charset="0"/>
                <a:ea typeface="ＭＳ Ｐゴシック" pitchFamily="48" charset="-128"/>
                <a:cs typeface="Arial" panose="020B0604020202020204" pitchFamily="34" charset="0"/>
              </a:rPr>
              <a:t>Ensuring 23% of federal contracts go to small </a:t>
            </a:r>
            <a:r>
              <a:rPr lang="en-US" sz="1600" dirty="0" smtClean="0">
                <a:latin typeface="Arial" panose="020B0604020202020204" pitchFamily="34" charset="0"/>
                <a:ea typeface="ＭＳ Ｐゴシック" pitchFamily="48" charset="-128"/>
                <a:cs typeface="Arial" panose="020B0604020202020204" pitchFamily="34" charset="0"/>
              </a:rPr>
              <a:t>firms ($</a:t>
            </a:r>
            <a:r>
              <a:rPr lang="en-US" sz="1600" dirty="0" smtClean="0">
                <a:latin typeface="Arial" panose="020B0604020202020204" pitchFamily="34" charset="0"/>
                <a:ea typeface="ＭＳ Ｐゴシック" pitchFamily="48" charset="-128"/>
                <a:cs typeface="Arial" panose="020B0604020202020204" pitchFamily="34" charset="0"/>
              </a:rPr>
              <a:t>100B </a:t>
            </a:r>
            <a:r>
              <a:rPr lang="en-US" sz="1600" dirty="0" smtClean="0">
                <a:latin typeface="Arial" panose="020B0604020202020204" pitchFamily="34" charset="0"/>
                <a:ea typeface="ＭＳ Ｐゴシック" pitchFamily="48" charset="-128"/>
                <a:cs typeface="Arial" panose="020B0604020202020204" pitchFamily="34" charset="0"/>
              </a:rPr>
              <a:t>annually)</a:t>
            </a:r>
            <a:endParaRPr lang="en-US" sz="1600" dirty="0" smtClean="0">
              <a:latin typeface="Arial" panose="020B0604020202020204" pitchFamily="34" charset="0"/>
              <a:ea typeface="ＭＳ Ｐゴシック" pitchFamily="48" charset="-128"/>
              <a:cs typeface="Arial" panose="020B0604020202020204" pitchFamily="34" charset="0"/>
            </a:endParaRPr>
          </a:p>
          <a:p>
            <a:pPr marL="849313" lvl="2" indent="-342900" eaLnBrk="0" hangingPunct="0">
              <a:buFontTx/>
              <a:buChar char="-"/>
              <a:defRPr/>
            </a:pPr>
            <a:r>
              <a:rPr lang="en-US" sz="1600" dirty="0" smtClean="0">
                <a:latin typeface="Arial" panose="020B0604020202020204" pitchFamily="34" charset="0"/>
                <a:ea typeface="ＭＳ Ｐゴシック" pitchFamily="48" charset="-128"/>
                <a:cs typeface="Arial" panose="020B0604020202020204" pitchFamily="34" charset="0"/>
              </a:rPr>
              <a:t>5% to women-owned firms</a:t>
            </a:r>
          </a:p>
          <a:p>
            <a:pPr marL="849313" lvl="2" indent="-342900" eaLnBrk="0" hangingPunct="0">
              <a:buFontTx/>
              <a:buChar char="-"/>
              <a:defRPr/>
            </a:pPr>
            <a:r>
              <a:rPr lang="en-US" sz="1600" dirty="0" smtClean="0">
                <a:latin typeface="Arial" panose="020B0604020202020204" pitchFamily="34" charset="0"/>
                <a:ea typeface="ＭＳ Ｐゴシック" pitchFamily="48" charset="-128"/>
                <a:cs typeface="Arial" panose="020B0604020202020204" pitchFamily="34" charset="0"/>
              </a:rPr>
              <a:t>5% to small disadvantaged businesses</a:t>
            </a:r>
          </a:p>
          <a:p>
            <a:pPr marL="849313" lvl="2" indent="-342900" eaLnBrk="0" hangingPunct="0">
              <a:buFontTx/>
              <a:buChar char="-"/>
              <a:defRPr/>
            </a:pPr>
            <a:r>
              <a:rPr lang="en-US" sz="1600" dirty="0" smtClean="0">
                <a:latin typeface="Arial" panose="020B0604020202020204" pitchFamily="34" charset="0"/>
                <a:ea typeface="ＭＳ Ｐゴシック" pitchFamily="48" charset="-128"/>
                <a:cs typeface="Arial" panose="020B0604020202020204" pitchFamily="34" charset="0"/>
              </a:rPr>
              <a:t>3% to </a:t>
            </a:r>
            <a:r>
              <a:rPr lang="en-US" sz="1600" dirty="0" err="1" smtClean="0">
                <a:latin typeface="Arial" panose="020B0604020202020204" pitchFamily="34" charset="0"/>
                <a:ea typeface="ＭＳ Ｐゴシック" pitchFamily="48" charset="-128"/>
                <a:cs typeface="Arial" panose="020B0604020202020204" pitchFamily="34" charset="0"/>
              </a:rPr>
              <a:t>HUBZone</a:t>
            </a:r>
            <a:r>
              <a:rPr lang="en-US" sz="1600" dirty="0" smtClean="0">
                <a:latin typeface="Arial" panose="020B0604020202020204" pitchFamily="34" charset="0"/>
                <a:ea typeface="ＭＳ Ｐゴシック" pitchFamily="48" charset="-128"/>
                <a:cs typeface="Arial" panose="020B0604020202020204" pitchFamily="34" charset="0"/>
              </a:rPr>
              <a:t> companies</a:t>
            </a:r>
          </a:p>
          <a:p>
            <a:pPr marL="849313" lvl="2" indent="-342900" eaLnBrk="0" hangingPunct="0">
              <a:buFontTx/>
              <a:buChar char="-"/>
              <a:defRPr/>
            </a:pPr>
            <a:r>
              <a:rPr lang="en-US" sz="1600" dirty="0" smtClean="0">
                <a:latin typeface="Arial" panose="020B0604020202020204" pitchFamily="34" charset="0"/>
                <a:ea typeface="ＭＳ Ｐゴシック" pitchFamily="48" charset="-128"/>
                <a:cs typeface="Arial" panose="020B0604020202020204" pitchFamily="34" charset="0"/>
              </a:rPr>
              <a:t>3% to service-disabled veteran-owned firms</a:t>
            </a:r>
            <a:endParaRPr lang="en-US" sz="1600" dirty="0">
              <a:latin typeface="Arial" panose="020B0604020202020204" pitchFamily="34" charset="0"/>
              <a:ea typeface="ＭＳ Ｐゴシック" pitchFamily="48" charset="-128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375391" y="4724400"/>
            <a:ext cx="6270625" cy="144184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marL="342900" indent="-342900" eaLnBrk="0" hangingPunct="0">
              <a:buFontTx/>
              <a:buChar char="-"/>
              <a:defRPr/>
            </a:pPr>
            <a:r>
              <a:rPr lang="en-US" sz="1600" dirty="0" smtClean="0">
                <a:latin typeface="Arial" panose="020B0604020202020204" pitchFamily="34" charset="0"/>
                <a:ea typeface="ＭＳ Ｐゴシック" pitchFamily="48" charset="-128"/>
                <a:cs typeface="Arial" panose="020B0604020202020204" pitchFamily="34" charset="0"/>
              </a:rPr>
              <a:t>Free and low cost counseling and training to 1million entrepreneurs per year</a:t>
            </a:r>
          </a:p>
          <a:p>
            <a:pPr marL="800100" lvl="1" indent="-342900" eaLnBrk="0" hangingPunct="0">
              <a:buFontTx/>
              <a:buChar char="-"/>
              <a:defRPr/>
            </a:pPr>
            <a:r>
              <a:rPr lang="en-US" sz="1600" dirty="0">
                <a:latin typeface="Arial" panose="020B0604020202020204" pitchFamily="34" charset="0"/>
                <a:ea typeface="ＭＳ Ｐゴシック" pitchFamily="48" charset="-128"/>
                <a:cs typeface="Arial" panose="020B0604020202020204" pitchFamily="34" charset="0"/>
              </a:rPr>
              <a:t>107 Women’s Business Centers; </a:t>
            </a:r>
            <a:r>
              <a:rPr lang="en-US" sz="1600" dirty="0" smtClean="0">
                <a:latin typeface="Arial" panose="020B0604020202020204" pitchFamily="34" charset="0"/>
                <a:ea typeface="ＭＳ Ｐゴシック" pitchFamily="48" charset="-128"/>
                <a:cs typeface="Arial" panose="020B0604020202020204" pitchFamily="34" charset="0"/>
              </a:rPr>
              <a:t>68 field and regional offices; 1,000 Small Business Development Centers; 12,000 SCORE volunteers</a:t>
            </a:r>
            <a:endParaRPr lang="en-US" sz="1600" dirty="0">
              <a:latin typeface="Arial" panose="020B0604020202020204" pitchFamily="34" charset="0"/>
              <a:ea typeface="ＭＳ Ｐゴシック" pitchFamily="48" charset="-128"/>
              <a:cs typeface="Arial" panose="020B0604020202020204" pitchFamily="34" charset="0"/>
            </a:endParaRPr>
          </a:p>
        </p:txBody>
      </p:sp>
      <p:sp>
        <p:nvSpPr>
          <p:cNvPr id="10" name="Rounded Rectangle 10"/>
          <p:cNvSpPr>
            <a:spLocks noChangeArrowheads="1"/>
          </p:cNvSpPr>
          <p:nvPr/>
        </p:nvSpPr>
        <p:spPr bwMode="auto">
          <a:xfrm>
            <a:off x="348013" y="1361065"/>
            <a:ext cx="1857375" cy="1157288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>
            <a:noFill/>
          </a:ln>
          <a:extLst/>
        </p:spPr>
        <p:txBody>
          <a:bodyPr anchor="ctr"/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latin typeface="Gill Sans MT" pitchFamily="34" charset="0"/>
              </a:rPr>
              <a:t>Capital</a:t>
            </a:r>
          </a:p>
        </p:txBody>
      </p:sp>
      <p:sp>
        <p:nvSpPr>
          <p:cNvPr id="11" name="Rounded Rectangle 12"/>
          <p:cNvSpPr>
            <a:spLocks noChangeArrowheads="1"/>
          </p:cNvSpPr>
          <p:nvPr/>
        </p:nvSpPr>
        <p:spPr bwMode="auto">
          <a:xfrm>
            <a:off x="375722" y="3113665"/>
            <a:ext cx="1857375" cy="120015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>
            <a:noFill/>
          </a:ln>
          <a:extLst/>
        </p:spPr>
        <p:txBody>
          <a:bodyPr anchor="ctr"/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latin typeface="Gill Sans MT" pitchFamily="34" charset="0"/>
              </a:rPr>
              <a:t>Contracting</a:t>
            </a:r>
          </a:p>
        </p:txBody>
      </p:sp>
      <p:sp>
        <p:nvSpPr>
          <p:cNvPr id="12" name="Rounded Rectangle 12"/>
          <p:cNvSpPr>
            <a:spLocks noChangeArrowheads="1"/>
          </p:cNvSpPr>
          <p:nvPr/>
        </p:nvSpPr>
        <p:spPr bwMode="auto">
          <a:xfrm>
            <a:off x="338052" y="4866265"/>
            <a:ext cx="1857375" cy="120015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>
            <a:noFill/>
          </a:ln>
          <a:extLst/>
        </p:spPr>
        <p:txBody>
          <a:bodyPr anchor="ctr"/>
          <a:lstStyle/>
          <a:p>
            <a:pPr algn="ctr" eaLnBrk="0" hangingPunct="0"/>
            <a:r>
              <a:rPr lang="en-US" sz="2000" b="1" dirty="0" smtClean="0">
                <a:solidFill>
                  <a:srgbClr val="FFFFFF"/>
                </a:solidFill>
                <a:latin typeface="Gill Sans MT" pitchFamily="34" charset="0"/>
              </a:rPr>
              <a:t>Counseling</a:t>
            </a:r>
            <a:endParaRPr lang="en-US" sz="2000" b="1" dirty="0">
              <a:solidFill>
                <a:srgbClr val="FFFFFF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1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974725"/>
            <a:ext cx="8645525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828800" y="44331"/>
            <a:ext cx="6400800" cy="685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b="1" dirty="0" smtClean="0"/>
              <a:t>Capital: </a:t>
            </a:r>
            <a:r>
              <a:rPr lang="en-US" dirty="0" smtClean="0"/>
              <a:t>SBA works with banks, mission based lenders and others to provide capital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8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837" y="1143000"/>
            <a:ext cx="8569960" cy="7315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 smtClean="0"/>
              <a:t>SBA guarantees loans on reasonable terms through financing partners to small businesses that are unable to obtain funding from conventional lenders.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876800" y="2133600"/>
            <a:ext cx="3962400" cy="3977640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60837" y="2133600"/>
            <a:ext cx="3930163" cy="3977640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60837" y="2209800"/>
            <a:ext cx="39301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SBA 504 Loan Program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Provides small businesses with long-term, fixed rate financing </a:t>
            </a:r>
          </a:p>
          <a:p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Used to acquire fixed assets for expansion or modernization</a:t>
            </a:r>
          </a:p>
          <a:p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The maximum 504 loan size is $5 million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2209800"/>
            <a:ext cx="3962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SBA 7(a) Loan Program</a:t>
            </a:r>
          </a:p>
          <a:p>
            <a:pPr algn="ctr"/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Provides financial help to small businesses with specific requirements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These include loans to businesses in underserved communities, rural areas, and loans for businesses developing export programs.</a:t>
            </a:r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05000" y="44331"/>
            <a:ext cx="6019800" cy="685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b="1" dirty="0" smtClean="0"/>
              <a:t>Capital: </a:t>
            </a:r>
            <a:r>
              <a:rPr lang="en-US" dirty="0" smtClean="0"/>
              <a:t>The majority of SBA’s lending portfolio is from the 504 and 7a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39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7407"/>
            <a:ext cx="49530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Capital: </a:t>
            </a:r>
            <a:r>
              <a:rPr lang="en-US" dirty="0" smtClean="0"/>
              <a:t>Changes to SBA’s Access to Capital Programs Help Women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000" b="1" dirty="0" smtClean="0"/>
              <a:t>Credit Scoring Tool</a:t>
            </a:r>
            <a:r>
              <a:rPr lang="en-US" sz="2000" b="1" dirty="0"/>
              <a:t>: </a:t>
            </a:r>
            <a:r>
              <a:rPr lang="en-US" sz="2000" dirty="0"/>
              <a:t>SBA has implemented streamlined </a:t>
            </a:r>
            <a:r>
              <a:rPr lang="en-US" sz="2000" dirty="0" smtClean="0"/>
              <a:t>underwriting </a:t>
            </a:r>
            <a:r>
              <a:rPr lang="en-US" sz="2000" dirty="0"/>
              <a:t>guidelines that include credit scoring for loans under $350,000, that especially benefit underserved </a:t>
            </a:r>
            <a:r>
              <a:rPr lang="en-US" sz="2000" dirty="0" smtClean="0"/>
              <a:t>communities</a:t>
            </a:r>
          </a:p>
          <a:p>
            <a:pPr>
              <a:spcAft>
                <a:spcPts val="1800"/>
              </a:spcAft>
            </a:pPr>
            <a:r>
              <a:rPr lang="en-US" sz="2000" b="1" dirty="0" smtClean="0"/>
              <a:t>LINC</a:t>
            </a:r>
            <a:r>
              <a:rPr lang="en-US" sz="2000" dirty="0" smtClean="0"/>
              <a:t>: SBA launched first phase of LINC in February providing a platform for borrowers and lenders to connect (</a:t>
            </a:r>
            <a:r>
              <a:rPr lang="en-US" sz="2000" dirty="0" smtClean="0">
                <a:hlinkClick r:id="rId3"/>
              </a:rPr>
              <a:t>www.sba.gov/tools/linc</a:t>
            </a:r>
            <a:r>
              <a:rPr lang="en-US" sz="2000" dirty="0" smtClean="0"/>
              <a:t>)</a:t>
            </a:r>
          </a:p>
          <a:p>
            <a:pPr>
              <a:spcAft>
                <a:spcPts val="1800"/>
              </a:spcAft>
            </a:pPr>
            <a:r>
              <a:rPr lang="en-US" sz="2000" b="1" dirty="0" err="1" smtClean="0"/>
              <a:t>SBAOne</a:t>
            </a:r>
            <a:r>
              <a:rPr lang="en-US" sz="2000" dirty="0" smtClean="0"/>
              <a:t>: Single platform that will streamline SBA’s core services making it easier for lending partners to process loans</a:t>
            </a:r>
          </a:p>
          <a:p>
            <a:pPr>
              <a:spcAft>
                <a:spcPts val="1800"/>
              </a:spcAft>
            </a:pPr>
            <a:r>
              <a:rPr lang="en-US" sz="2000" b="1" dirty="0" smtClean="0"/>
              <a:t>Fee Reductions: </a:t>
            </a:r>
            <a:r>
              <a:rPr lang="en-US" sz="2000" dirty="0" smtClean="0"/>
              <a:t>Fees waived on 7a loans under $150,000</a:t>
            </a:r>
            <a:endParaRPr lang="en-US" sz="2000" b="1" dirty="0" smtClean="0"/>
          </a:p>
          <a:p>
            <a:pPr>
              <a:spcAft>
                <a:spcPts val="1200"/>
              </a:spcAf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63435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1219200"/>
            <a:ext cx="9867900" cy="421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676400" y="130459"/>
            <a:ext cx="861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800" b="1" dirty="0">
                <a:latin typeface="Arial" pitchFamily="34" charset="0"/>
                <a:cs typeface="Arial" pitchFamily="34" charset="0"/>
              </a:rPr>
              <a:t>Women’s Lending Data – SBA Cap Access Trends FY09 – FY14</a:t>
            </a:r>
          </a:p>
        </p:txBody>
      </p:sp>
    </p:spTree>
    <p:extLst>
      <p:ext uri="{BB962C8B-B14F-4D97-AF65-F5344CB8AC3E}">
        <p14:creationId xmlns:p14="http://schemas.microsoft.com/office/powerpoint/2010/main" val="3471920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836" y="1371600"/>
            <a:ext cx="8578363" cy="2362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SBA-guaranteed bonds match private capital raised by privately-owned and managed investment funds. They serve as catalysts for accelerating capital support for start-ups and high-growth firms.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Through the Start-Up America Initiative, SBA has committed $2 billion as a match to private investment to target high-growth business expansion through the existing SBIC structure.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876800" y="3810000"/>
            <a:ext cx="3962400" cy="2854960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60836" y="3810000"/>
            <a:ext cx="3930163" cy="2854960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60837" y="3886200"/>
            <a:ext cx="39301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$1B Impact Investment Fund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Invests growth capital in companies in underserved areas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Matches private capital; targets “impact” investments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3874056"/>
            <a:ext cx="3962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$1B Early-Stage Innovation Fund</a:t>
            </a:r>
          </a:p>
          <a:p>
            <a:pPr algn="ctr"/>
            <a:endParaRPr lang="en-US" b="1" u="sng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1:1 match to private capital raised by early-stage seed funds to help early stage companies access capital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Good opportunity for small firms in the bioscience industry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3152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Capital</a:t>
            </a:r>
            <a:r>
              <a:rPr lang="en-US" dirty="0" smtClean="0"/>
              <a:t>: SBA also supports High Growth Companies through the Small Business Investment Company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106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4286</TotalTime>
  <Words>1091</Words>
  <Application>Microsoft Office PowerPoint</Application>
  <PresentationFormat>On-screen Show (4:3)</PresentationFormat>
  <Paragraphs>134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SBA’s Contracting Resources for  Women-Owned Businesses</vt:lpstr>
      <vt:lpstr>Women-Owned Firms Continue to Grow</vt:lpstr>
      <vt:lpstr>SBA’s Office of Women’s Business Ownership</vt:lpstr>
      <vt:lpstr>Ensuring Small Firms Get Government Contracts</vt:lpstr>
      <vt:lpstr>PowerPoint Presentation</vt:lpstr>
      <vt:lpstr>PowerPoint Presentation</vt:lpstr>
      <vt:lpstr>Capital: Changes to SBA’s Access to Capital Programs Help Women</vt:lpstr>
      <vt:lpstr>PowerPoint Presentation</vt:lpstr>
      <vt:lpstr>Capital: SBA also supports High Growth Companies through the Small Business Investment Company Program</vt:lpstr>
      <vt:lpstr>Contracting: SBA Works with the Federal Government to Ensure Small Businesses get Contracts</vt:lpstr>
      <vt:lpstr>Contracting: Women Have Additional Opportunities Through the WOSB Contracting Program </vt:lpstr>
      <vt:lpstr>PowerPoint Presentation</vt:lpstr>
      <vt:lpstr>Innovation: SBA also provides opportunities for high growth companies </vt:lpstr>
      <vt:lpstr>Additional Resources</vt:lpstr>
    </vt:vector>
  </TitlesOfParts>
  <Company>Small Business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SBA-POTUS</dc:title>
  <dc:creator>Plews, Arthur G.</dc:creator>
  <cp:lastModifiedBy>Young, Heather Z. (Contractor)</cp:lastModifiedBy>
  <cp:revision>73</cp:revision>
  <cp:lastPrinted>2015-04-06T15:45:46Z</cp:lastPrinted>
  <dcterms:created xsi:type="dcterms:W3CDTF">2014-08-25T12:24:26Z</dcterms:created>
  <dcterms:modified xsi:type="dcterms:W3CDTF">2015-05-22T17:34:54Z</dcterms:modified>
</cp:coreProperties>
</file>